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FD5911-CE04-4B59-BC35-C05B439C153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F3910F-C060-4D73-B912-D33D219E5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Grammar and Style</a:t>
            </a:r>
          </a:p>
          <a:p>
            <a:r>
              <a:rPr lang="en-US" dirty="0" smtClean="0"/>
              <a:t>More Vocabulary Strategy</a:t>
            </a:r>
          </a:p>
          <a:p>
            <a:r>
              <a:rPr lang="en-US" dirty="0" smtClean="0"/>
              <a:t>More Vocabulary Practice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PRACTICE</a:t>
            </a:r>
            <a:br>
              <a:rPr lang="en-US" dirty="0" smtClean="0"/>
            </a:br>
            <a:r>
              <a:rPr lang="en-US" dirty="0" smtClean="0"/>
              <a:t>“The Race to Save Apollo 13”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Replenish</a:t>
            </a:r>
            <a:r>
              <a:rPr lang="en-US" dirty="0" smtClean="0"/>
              <a:t>:  to fill again</a:t>
            </a:r>
          </a:p>
          <a:p>
            <a:r>
              <a:rPr lang="en-US" b="1" dirty="0" smtClean="0"/>
              <a:t>Trajectory</a:t>
            </a:r>
            <a:r>
              <a:rPr lang="en-US" dirty="0" smtClean="0"/>
              <a:t>:  the path of a moving body</a:t>
            </a:r>
          </a:p>
          <a:p>
            <a:r>
              <a:rPr lang="en-US" b="1" dirty="0" smtClean="0"/>
              <a:t>Innovative</a:t>
            </a:r>
            <a:r>
              <a:rPr lang="en-US" dirty="0" smtClean="0"/>
              <a:t>:  able to crate new, original ideas</a:t>
            </a:r>
          </a:p>
          <a:p>
            <a:r>
              <a:rPr lang="en-US" b="1" dirty="0" smtClean="0"/>
              <a:t>Mandate</a:t>
            </a:r>
            <a:r>
              <a:rPr lang="en-US" dirty="0" smtClean="0"/>
              <a:t>:  a command or instruction</a:t>
            </a:r>
          </a:p>
          <a:p>
            <a:r>
              <a:rPr lang="en-US" b="1" dirty="0" smtClean="0"/>
              <a:t>Respite</a:t>
            </a:r>
            <a:r>
              <a:rPr lang="en-US" dirty="0" smtClean="0"/>
              <a:t>:  a period of rest or relief</a:t>
            </a:r>
          </a:p>
          <a:p>
            <a:r>
              <a:rPr lang="en-US" b="1" dirty="0" smtClean="0"/>
              <a:t>Collaborative</a:t>
            </a:r>
            <a:r>
              <a:rPr lang="en-US" dirty="0" smtClean="0"/>
              <a:t>:  done in cooperation with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Spoken language differs from formal written language</a:t>
            </a:r>
          </a:p>
          <a:p>
            <a:r>
              <a:rPr lang="en-US" dirty="0" smtClean="0"/>
              <a:t>Authors use </a:t>
            </a:r>
            <a:r>
              <a:rPr lang="en-US" i="1" dirty="0" smtClean="0"/>
              <a:t>realistic dialogue </a:t>
            </a:r>
            <a:r>
              <a:rPr lang="en-US" dirty="0" smtClean="0"/>
              <a:t>to make their characters sound real</a:t>
            </a:r>
          </a:p>
          <a:p>
            <a:pPr lvl="1"/>
            <a:r>
              <a:rPr lang="en-US" dirty="0" smtClean="0"/>
              <a:t>Informal Language</a:t>
            </a:r>
          </a:p>
          <a:p>
            <a:pPr lvl="1"/>
            <a:r>
              <a:rPr lang="en-US" dirty="0" smtClean="0"/>
              <a:t>Sentence Fragments</a:t>
            </a:r>
          </a:p>
          <a:p>
            <a:pPr lvl="1"/>
            <a:r>
              <a:rPr lang="en-US" dirty="0" smtClean="0"/>
              <a:t>Contractions</a:t>
            </a:r>
          </a:p>
          <a:p>
            <a:pPr lvl="1"/>
            <a:r>
              <a:rPr lang="en-US" dirty="0" smtClean="0"/>
              <a:t>Interjections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CONFUSING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Homophones</a:t>
            </a:r>
            <a:r>
              <a:rPr lang="en-US" dirty="0" smtClean="0"/>
              <a:t>:  Words that sound the same but have different spellings AND meanings</a:t>
            </a:r>
            <a:endParaRPr lang="en-US" i="1" dirty="0" smtClean="0"/>
          </a:p>
          <a:p>
            <a:r>
              <a:rPr lang="en-US" i="1" dirty="0" smtClean="0"/>
              <a:t>Multiple Meaning Words</a:t>
            </a:r>
            <a:r>
              <a:rPr lang="en-US" dirty="0" smtClean="0"/>
              <a:t>:  Words that are spelled the same but have multiple meanings</a:t>
            </a:r>
          </a:p>
          <a:p>
            <a:pPr lvl="1"/>
            <a:r>
              <a:rPr lang="en-US" dirty="0" smtClean="0"/>
              <a:t>Check dictionary for other definitions</a:t>
            </a:r>
          </a:p>
          <a:p>
            <a:pPr lvl="1"/>
            <a:r>
              <a:rPr lang="en-US" dirty="0" smtClean="0"/>
              <a:t>Use context clues to determine the part of speech and choose definition that matches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ETYMOLOGIES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r>
              <a:rPr lang="en-US" i="1" dirty="0" smtClean="0"/>
              <a:t>Etymology</a:t>
            </a:r>
            <a:r>
              <a:rPr lang="en-US" dirty="0" smtClean="0"/>
              <a:t> refers to the history of a word, as presented in its dictionary entry</a:t>
            </a:r>
          </a:p>
          <a:p>
            <a:endParaRPr lang="en-US" dirty="0" smtClean="0"/>
          </a:p>
          <a:p>
            <a:r>
              <a:rPr lang="en-US" dirty="0" smtClean="0"/>
              <a:t>Use the symbols to identify the languages involved in the word’s history</a:t>
            </a:r>
          </a:p>
          <a:p>
            <a:endParaRPr lang="en-US" dirty="0" smtClean="0"/>
          </a:p>
          <a:p>
            <a:r>
              <a:rPr lang="en-US" dirty="0" smtClean="0"/>
              <a:t>The word </a:t>
            </a:r>
            <a:r>
              <a:rPr lang="en-US" i="1" dirty="0" smtClean="0"/>
              <a:t>panic</a:t>
            </a:r>
            <a:r>
              <a:rPr lang="en-US" dirty="0" smtClean="0"/>
              <a:t> comes from the Greek word </a:t>
            </a:r>
            <a:r>
              <a:rPr lang="en-US" i="1" dirty="0" err="1" smtClean="0"/>
              <a:t>panikos</a:t>
            </a:r>
            <a:r>
              <a:rPr lang="en-US" dirty="0" smtClean="0"/>
              <a:t>, “relating to Pan” (Pan was a god whose presence inspired sudden fear)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root</a:t>
            </a:r>
            <a:r>
              <a:rPr lang="en-US" dirty="0" smtClean="0"/>
              <a:t> is the part of the word that contains its core meaning</a:t>
            </a:r>
          </a:p>
          <a:p>
            <a:r>
              <a:rPr lang="en-US" dirty="0" smtClean="0"/>
              <a:t>Knowing common root words help you determine a word’s meaning</a:t>
            </a:r>
          </a:p>
          <a:p>
            <a:pPr lvl="1"/>
            <a:r>
              <a:rPr lang="en-US" dirty="0" smtClean="0"/>
              <a:t>Identify the root</a:t>
            </a:r>
          </a:p>
          <a:p>
            <a:pPr lvl="1"/>
            <a:r>
              <a:rPr lang="en-US" dirty="0" smtClean="0"/>
              <a:t>Eliminate any suffix and/or prefix</a:t>
            </a:r>
          </a:p>
          <a:p>
            <a:pPr lvl="1"/>
            <a:r>
              <a:rPr lang="en-US" dirty="0" smtClean="0"/>
              <a:t>Think of other words with this root – what do they have in common?</a:t>
            </a:r>
          </a:p>
          <a:p>
            <a:pPr lvl="1"/>
            <a:r>
              <a:rPr lang="en-US" dirty="0" smtClean="0"/>
              <a:t>Use shared meaning to guess at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Incorporate strong verbs to create action sequences</a:t>
            </a:r>
          </a:p>
          <a:p>
            <a:r>
              <a:rPr lang="en-US" dirty="0" smtClean="0"/>
              <a:t>Create vivid images</a:t>
            </a:r>
          </a:p>
          <a:p>
            <a:r>
              <a:rPr lang="en-US" dirty="0" smtClean="0"/>
              <a:t>Avoid verbs that are too general or overused; replace overused verbs below:</a:t>
            </a:r>
            <a:endParaRPr lang="en-US" dirty="0"/>
          </a:p>
          <a:p>
            <a:r>
              <a:rPr lang="en-US" dirty="0" smtClean="0"/>
              <a:t>Gertrude and Amber were </a:t>
            </a:r>
            <a:r>
              <a:rPr lang="en-US" u="sng" dirty="0" smtClean="0"/>
              <a:t>taken</a:t>
            </a:r>
            <a:r>
              <a:rPr lang="en-US" dirty="0" smtClean="0"/>
              <a:t> away by the floodwaters and had to </a:t>
            </a:r>
            <a:r>
              <a:rPr lang="en-US" u="sng" dirty="0" smtClean="0"/>
              <a:t>hold</a:t>
            </a:r>
            <a:r>
              <a:rPr lang="en-US" dirty="0" smtClean="0"/>
              <a:t> onto debris.  Both </a:t>
            </a:r>
            <a:r>
              <a:rPr lang="en-US" u="sng" dirty="0" smtClean="0"/>
              <a:t>met</a:t>
            </a:r>
            <a:r>
              <a:rPr lang="en-US" dirty="0" smtClean="0"/>
              <a:t> people who wanted to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STRATEGY</a:t>
            </a:r>
            <a:br>
              <a:rPr lang="en-US" dirty="0" smtClean="0"/>
            </a:br>
            <a:r>
              <a:rPr lang="en-US" dirty="0" smtClean="0"/>
              <a:t>Prefix </a:t>
            </a:r>
            <a:r>
              <a:rPr lang="en-US" b="1" i="1" dirty="0" err="1" smtClean="0"/>
              <a:t>dis</a:t>
            </a:r>
            <a:r>
              <a:rPr lang="en-US" dirty="0" smtClean="0"/>
              <a:t>-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mtClean="0"/>
              <a:t>Latin </a:t>
            </a:r>
            <a:r>
              <a:rPr lang="en-US" dirty="0" smtClean="0"/>
              <a:t>prefix that means “in different directions”</a:t>
            </a:r>
          </a:p>
          <a:p>
            <a:r>
              <a:rPr lang="en-US" dirty="0" smtClean="0"/>
              <a:t>Use your knowledge of the base word and the prefix to understand words with this prefix</a:t>
            </a:r>
          </a:p>
          <a:p>
            <a:r>
              <a:rPr lang="en-US" u="sng" dirty="0" smtClean="0"/>
              <a:t>dis</a:t>
            </a:r>
            <a:r>
              <a:rPr lang="en-US" dirty="0" smtClean="0"/>
              <a:t>engage, </a:t>
            </a:r>
            <a:r>
              <a:rPr lang="en-US" u="sng" dirty="0" smtClean="0"/>
              <a:t>dis</a:t>
            </a:r>
            <a:r>
              <a:rPr lang="en-US" dirty="0" smtClean="0"/>
              <a:t>abled, </a:t>
            </a:r>
            <a:r>
              <a:rPr lang="en-US" u="sng" dirty="0" smtClean="0"/>
              <a:t>dis</a:t>
            </a:r>
            <a:r>
              <a:rPr lang="en-US" dirty="0" smtClean="0"/>
              <a:t>continued, </a:t>
            </a:r>
            <a:r>
              <a:rPr lang="en-US" u="sng" dirty="0" smtClean="0"/>
              <a:t>dis</a:t>
            </a:r>
            <a:r>
              <a:rPr lang="en-US" dirty="0" smtClean="0"/>
              <a:t>invite, </a:t>
            </a:r>
            <a:r>
              <a:rPr lang="en-US" u="sng" dirty="0" smtClean="0"/>
              <a:t>dis</a:t>
            </a:r>
            <a:r>
              <a:rPr lang="en-US" dirty="0" smtClean="0"/>
              <a:t>band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STRATEGY</a:t>
            </a:r>
            <a:br>
              <a:rPr lang="en-US" dirty="0" smtClean="0"/>
            </a:br>
            <a:r>
              <a:rPr lang="en-US" dirty="0" smtClean="0"/>
              <a:t>Connotation and Denotation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word’s </a:t>
            </a:r>
            <a:r>
              <a:rPr lang="en-US" b="1" dirty="0" smtClean="0"/>
              <a:t>denotation</a:t>
            </a:r>
            <a:r>
              <a:rPr lang="en-US" dirty="0" smtClean="0"/>
              <a:t> is its basic dictionary meaning</a:t>
            </a:r>
          </a:p>
          <a:p>
            <a:r>
              <a:rPr lang="en-US" dirty="0" smtClean="0"/>
              <a:t>A word’s </a:t>
            </a:r>
            <a:r>
              <a:rPr lang="en-US" b="1" dirty="0" smtClean="0"/>
              <a:t>connotation</a:t>
            </a:r>
            <a:r>
              <a:rPr lang="en-US" dirty="0" smtClean="0"/>
              <a:t> is the overtones of meaning the word has taken on</a:t>
            </a:r>
          </a:p>
          <a:p>
            <a:r>
              <a:rPr lang="en-US" dirty="0" smtClean="0"/>
              <a:t>For example, the word </a:t>
            </a:r>
            <a:r>
              <a:rPr lang="en-US" i="1" dirty="0" smtClean="0"/>
              <a:t>conflagration</a:t>
            </a:r>
            <a:r>
              <a:rPr lang="en-US" dirty="0" smtClean="0"/>
              <a:t> means “a large fire, but it has negative connotations of total destruction, unlike the more neutral word </a:t>
            </a:r>
            <a:r>
              <a:rPr lang="en-US" i="1" dirty="0" smtClean="0"/>
              <a:t>flame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PRACTICE</a:t>
            </a:r>
            <a:br>
              <a:rPr lang="en-US" dirty="0" smtClean="0"/>
            </a:br>
            <a:r>
              <a:rPr lang="en-US" dirty="0" smtClean="0"/>
              <a:t>“To Build a Fire”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Intangible</a:t>
            </a:r>
            <a:r>
              <a:rPr lang="en-US" dirty="0" smtClean="0"/>
              <a:t>:  unable to be perceived with the senses</a:t>
            </a:r>
          </a:p>
          <a:p>
            <a:r>
              <a:rPr lang="en-US" b="1" dirty="0" smtClean="0"/>
              <a:t>Conjectural</a:t>
            </a:r>
            <a:r>
              <a:rPr lang="en-US" dirty="0" smtClean="0"/>
              <a:t>:  involving guesswork</a:t>
            </a:r>
          </a:p>
          <a:p>
            <a:r>
              <a:rPr lang="en-US" b="1" dirty="0" smtClean="0"/>
              <a:t>Apprehension</a:t>
            </a:r>
            <a:r>
              <a:rPr lang="en-US" dirty="0" smtClean="0"/>
              <a:t>:  fear and worry for the future</a:t>
            </a:r>
          </a:p>
          <a:p>
            <a:r>
              <a:rPr lang="en-US" b="1" dirty="0" smtClean="0"/>
              <a:t>Reiterate</a:t>
            </a:r>
            <a:r>
              <a:rPr lang="en-US" dirty="0" smtClean="0"/>
              <a:t>:  to repeat</a:t>
            </a:r>
          </a:p>
          <a:p>
            <a:r>
              <a:rPr lang="en-US" b="1" dirty="0" smtClean="0"/>
              <a:t>Smite</a:t>
            </a:r>
            <a:r>
              <a:rPr lang="en-US" dirty="0" smtClean="0"/>
              <a:t>:  to inflict a heavy blow on</a:t>
            </a:r>
          </a:p>
          <a:p>
            <a:r>
              <a:rPr lang="en-US" b="1" dirty="0" smtClean="0"/>
              <a:t>Imperative</a:t>
            </a:r>
            <a:r>
              <a:rPr lang="en-US" dirty="0" smtClean="0"/>
              <a:t>:  urgently necessary</a:t>
            </a:r>
          </a:p>
          <a:p>
            <a:r>
              <a:rPr lang="en-US" b="1" dirty="0" smtClean="0"/>
              <a:t>Conflagration</a:t>
            </a:r>
            <a:r>
              <a:rPr lang="en-US" dirty="0" smtClean="0"/>
              <a:t>:  a large, destructive fire</a:t>
            </a:r>
          </a:p>
          <a:p>
            <a:r>
              <a:rPr lang="en-US" b="1" dirty="0" smtClean="0"/>
              <a:t>Peremptorily</a:t>
            </a:r>
            <a:r>
              <a:rPr lang="en-US" dirty="0" smtClean="0"/>
              <a:t>:  a commanding way that does not allow for refusal or contradiction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363</TotalTime>
  <Words>432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UNIT 1</vt:lpstr>
      <vt:lpstr>DIALOGUE</vt:lpstr>
      <vt:lpstr>CONFUSING WORDS</vt:lpstr>
      <vt:lpstr>ETYMOLOGIES</vt:lpstr>
      <vt:lpstr>ROOT WORDS</vt:lpstr>
      <vt:lpstr>STRONG VERBS</vt:lpstr>
      <vt:lpstr>VOCABULARY STRATEGY Prefix dis- </vt:lpstr>
      <vt:lpstr>VOCABULARY STRATEGY Connotation and Denotation</vt:lpstr>
      <vt:lpstr>VOCABULARY PRACTICE “To Build a Fire”</vt:lpstr>
      <vt:lpstr>VOCABULARY PRACTICE “The Race to Save Apollo 13”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tech</dc:creator>
  <cp:lastModifiedBy>tech</cp:lastModifiedBy>
  <cp:revision>28</cp:revision>
  <dcterms:created xsi:type="dcterms:W3CDTF">2012-08-29T15:25:29Z</dcterms:created>
  <dcterms:modified xsi:type="dcterms:W3CDTF">2013-08-27T14:47:38Z</dcterms:modified>
</cp:coreProperties>
</file>