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95B508-9746-40EA-8A56-DB4AEAF74626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66778B-DAD9-4375-A974-8720D3B7B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CHAPTER 10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Cause and Effect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CAUSE and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Analyzes </a:t>
            </a:r>
            <a:r>
              <a:rPr lang="en-US" b="1" i="1" dirty="0" smtClean="0"/>
              <a:t>why</a:t>
            </a:r>
            <a:r>
              <a:rPr lang="en-US" dirty="0" smtClean="0"/>
              <a:t> something happened or is happening</a:t>
            </a:r>
          </a:p>
          <a:p>
            <a:r>
              <a:rPr lang="en-US" dirty="0" smtClean="0"/>
              <a:t>Predicts what probably will happen</a:t>
            </a:r>
          </a:p>
          <a:p>
            <a:r>
              <a:rPr lang="en-US" dirty="0" smtClean="0"/>
              <a:t>Examines causes and describes effects (or both)</a:t>
            </a:r>
          </a:p>
          <a:p>
            <a:r>
              <a:rPr lang="en-US" dirty="0" smtClean="0"/>
              <a:t>Links situations and events together in time; causes precede effects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67494"/>
            <a:ext cx="8763000" cy="139903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Different Causes </a:t>
            </a:r>
            <a:r>
              <a:rPr lang="en-US" dirty="0" smtClean="0">
                <a:sym typeface="Wingdings" pitchFamily="2" charset="2"/>
              </a:rPr>
              <a:t> Single Effect</a:t>
            </a:r>
            <a:br>
              <a:rPr lang="en-US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(an individual’s decision to leave his or her country for the U.S.)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CAUSES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Political repression</a:t>
            </a:r>
          </a:p>
          <a:p>
            <a:pPr>
              <a:buNone/>
            </a:pPr>
            <a:r>
              <a:rPr lang="en-US" sz="2400" dirty="0" smtClean="0"/>
              <a:t>Desire to further education</a:t>
            </a:r>
          </a:p>
          <a:p>
            <a:pPr>
              <a:buNone/>
            </a:pPr>
            <a:r>
              <a:rPr lang="en-US" sz="2400" dirty="0" smtClean="0"/>
              <a:t>Desire to join family members</a:t>
            </a:r>
          </a:p>
          <a:p>
            <a:pPr>
              <a:buNone/>
            </a:pPr>
            <a:r>
              <a:rPr lang="en-US" sz="2400" dirty="0" smtClean="0"/>
              <a:t>Desire for economic opportunity</a:t>
            </a:r>
          </a:p>
          <a:p>
            <a:pPr>
              <a:buNone/>
            </a:pPr>
            <a:r>
              <a:rPr lang="en-US" sz="2400" dirty="0" smtClean="0"/>
              <a:t>Desire for religious freedom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EFFECT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Immigrants come to the United States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10600" cy="1399032"/>
          </a:xfrm>
        </p:spPr>
        <p:txBody>
          <a:bodyPr/>
          <a:lstStyle/>
          <a:p>
            <a:pPr algn="ctr"/>
            <a:r>
              <a:rPr lang="en-US" dirty="0" smtClean="0"/>
              <a:t>Single Cause </a:t>
            </a:r>
            <a:r>
              <a:rPr lang="en-US" dirty="0" smtClean="0">
                <a:sym typeface="Wingdings" pitchFamily="2" charset="2"/>
              </a:rPr>
              <a:t> Different Effects</a:t>
            </a:r>
            <a:br>
              <a:rPr lang="en-US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(effects of immigration on the U.S.)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CAUSE</a:t>
            </a:r>
          </a:p>
          <a:p>
            <a:pPr algn="ctr"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400" dirty="0" smtClean="0"/>
              <a:t>Immigrants come to the United States</a:t>
            </a:r>
            <a:endParaRPr lang="en-US" sz="2400" dirty="0" smtClean="0"/>
          </a:p>
          <a:p>
            <a:pPr algn="ctr">
              <a:buNone/>
            </a:pPr>
            <a:endParaRPr lang="en-US" sz="40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EFFECTS</a:t>
            </a:r>
          </a:p>
          <a:p>
            <a:pPr algn="ctr"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400" dirty="0" smtClean="0"/>
              <a:t>Diverse culture</a:t>
            </a:r>
          </a:p>
          <a:p>
            <a:pPr>
              <a:buNone/>
            </a:pPr>
            <a:r>
              <a:rPr lang="en-US" sz="2400" dirty="0" smtClean="0"/>
              <a:t>Demand for new goods and services</a:t>
            </a:r>
          </a:p>
          <a:p>
            <a:pPr>
              <a:buNone/>
            </a:pPr>
            <a:r>
              <a:rPr lang="en-US" sz="2400" dirty="0" smtClean="0"/>
              <a:t>Competition for jobs</a:t>
            </a:r>
          </a:p>
          <a:p>
            <a:pPr>
              <a:buNone/>
            </a:pPr>
            <a:r>
              <a:rPr lang="en-US" sz="2400" dirty="0" smtClean="0"/>
              <a:t>Challenges to educational system</a:t>
            </a:r>
          </a:p>
          <a:p>
            <a:pPr>
              <a:buNone/>
            </a:pPr>
            <a:r>
              <a:rPr lang="en-US" sz="2400" dirty="0" smtClean="0"/>
              <a:t>New political agendas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CAUSE and EFFECT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complex situations involve numerous causes and many effects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Case of the Losing Team (p. 322)</a:t>
            </a:r>
          </a:p>
          <a:p>
            <a:pPr lvl="1"/>
            <a:r>
              <a:rPr lang="en-US" dirty="0" smtClean="0"/>
              <a:t>Case of the Declining SAT Scores (p. 322-323)</a:t>
            </a:r>
          </a:p>
          <a:p>
            <a:r>
              <a:rPr lang="en-US" dirty="0" smtClean="0"/>
              <a:t>Give a balanced analysis</a:t>
            </a:r>
          </a:p>
          <a:p>
            <a:r>
              <a:rPr lang="en-US" dirty="0" smtClean="0"/>
              <a:t>Consider all possible causes and effects, not just the most obvious or the ones you think of first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8392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USING CAUSE and EFFECT</a:t>
            </a:r>
            <a:br>
              <a:rPr lang="en-US" dirty="0" smtClean="0"/>
            </a:br>
            <a:r>
              <a:rPr lang="en-US" sz="3200" dirty="0" smtClean="0"/>
              <a:t>Understanding Main and Contributory Causes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Cause:  most important</a:t>
            </a:r>
          </a:p>
          <a:p>
            <a:r>
              <a:rPr lang="en-US" dirty="0" smtClean="0"/>
              <a:t>Contributory Cause:  less important</a:t>
            </a:r>
          </a:p>
          <a:p>
            <a:r>
              <a:rPr lang="en-US" dirty="0" smtClean="0"/>
              <a:t>Identify main cause and emphasize it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Case of the Hartford Roof Collapse (p. 323)</a:t>
            </a:r>
          </a:p>
          <a:p>
            <a:r>
              <a:rPr lang="en-US" dirty="0" smtClean="0"/>
              <a:t>Main cause is not always  most obvious one</a:t>
            </a:r>
          </a:p>
          <a:p>
            <a:r>
              <a:rPr lang="en-US" dirty="0" smtClean="0"/>
              <a:t>Evaluate importance of causes as you write and revise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USING CAUSE and EFFECT</a:t>
            </a:r>
            <a:br>
              <a:rPr lang="en-US" dirty="0" smtClean="0"/>
            </a:br>
            <a:r>
              <a:rPr lang="en-US" sz="3200" dirty="0" smtClean="0"/>
              <a:t>Understanding Immediate and Remote Causes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Cause:  closely precedes an effect; easy to recognize</a:t>
            </a:r>
          </a:p>
          <a:p>
            <a:r>
              <a:rPr lang="en-US" dirty="0" smtClean="0"/>
              <a:t>Remote Cause:  less obvious because it involves something in the past or far away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Reconsidering the Hartford Roof Collapse</a:t>
            </a:r>
          </a:p>
          <a:p>
            <a:pPr lvl="1">
              <a:buNone/>
            </a:pPr>
            <a:r>
              <a:rPr lang="en-US" dirty="0" smtClean="0"/>
              <a:t>(p. 324)</a:t>
            </a:r>
          </a:p>
          <a:p>
            <a:r>
              <a:rPr lang="en-US" dirty="0" smtClean="0"/>
              <a:t>Remote causes can be main causes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CAUSE and EFFECT</a:t>
            </a:r>
            <a:br>
              <a:rPr lang="en-US" dirty="0" smtClean="0"/>
            </a:br>
            <a:r>
              <a:rPr lang="en-US" sz="2900" dirty="0" smtClean="0"/>
              <a:t>Understanding Causal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Causal Chain:  effect is also a cause</a:t>
            </a:r>
          </a:p>
          <a:p>
            <a:r>
              <a:rPr lang="en-US" dirty="0" smtClean="0"/>
              <a:t>The result of one action is the cause of another: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Cause </a:t>
            </a:r>
            <a:r>
              <a:rPr lang="en-US" dirty="0" smtClean="0">
                <a:sym typeface="Wingdings" pitchFamily="2" charset="2"/>
              </a:rPr>
              <a:t>		B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Effect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(Cause) 		C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		Effect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		(Cause) </a:t>
            </a:r>
          </a:p>
          <a:p>
            <a:r>
              <a:rPr lang="en-US" dirty="0" smtClean="0">
                <a:sym typeface="Wingdings" pitchFamily="2" charset="2"/>
              </a:rPr>
              <a:t>Consider: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Case of the Disappearing Bicycle (p. 325)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27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USING CAUSE and EFFECT</a:t>
            </a:r>
            <a:br>
              <a:rPr lang="en-US" dirty="0" smtClean="0"/>
            </a:br>
            <a:r>
              <a:rPr lang="en-US" sz="3200" dirty="0" smtClean="0"/>
              <a:t>Avoiding </a:t>
            </a:r>
            <a:r>
              <a:rPr lang="en-US" sz="3200" i="1" dirty="0" smtClean="0"/>
              <a:t>Post Hoc</a:t>
            </a:r>
            <a:r>
              <a:rPr lang="en-US" sz="3200" dirty="0" smtClean="0"/>
              <a:t> Reasoning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Post Hoc Reasoning:  an illogical assumption that results from assuming that because an event </a:t>
            </a:r>
            <a:r>
              <a:rPr lang="en-US" i="1" dirty="0" smtClean="0"/>
              <a:t>precedes</a:t>
            </a:r>
            <a:r>
              <a:rPr lang="en-US" dirty="0" smtClean="0"/>
              <a:t> another, it is then the </a:t>
            </a:r>
            <a:r>
              <a:rPr lang="en-US" i="1" dirty="0" smtClean="0"/>
              <a:t>cause</a:t>
            </a:r>
            <a:r>
              <a:rPr lang="en-US" dirty="0" smtClean="0"/>
              <a:t> of it; Event A happened before Event B, so A must have caused B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The Case of the Magical Maggots (p. 326)</a:t>
            </a:r>
          </a:p>
          <a:p>
            <a:pPr lvl="1"/>
            <a:r>
              <a:rPr lang="en-US" dirty="0" smtClean="0"/>
              <a:t>The Case of the Female Centenarians (p. 326)</a:t>
            </a:r>
          </a:p>
          <a:p>
            <a:r>
              <a:rPr lang="en-US" dirty="0" smtClean="0"/>
              <a:t>Do not assume causal relationships without clear, </a:t>
            </a:r>
            <a:r>
              <a:rPr lang="en-US" smtClean="0"/>
              <a:t>strong evidence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</TotalTime>
  <Words>366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CHAPTER 10</vt:lpstr>
      <vt:lpstr>WHAT IS CAUSE and EFFECT?</vt:lpstr>
      <vt:lpstr>Different Causes  Single Effect (an individual’s decision to leave his or her country for the U.S.)</vt:lpstr>
      <vt:lpstr>Single Cause  Different Effects (effects of immigration on the U.S.)</vt:lpstr>
      <vt:lpstr>USING CAUSE and EFFECT</vt:lpstr>
      <vt:lpstr>USING CAUSE and EFFECT Understanding Main and Contributory Causes</vt:lpstr>
      <vt:lpstr>USING CAUSE and EFFECT Understanding Immediate and Remote Causes</vt:lpstr>
      <vt:lpstr>USING CAUSE and EFFECT Understanding Causal Chains</vt:lpstr>
      <vt:lpstr>USING CAUSE and EFFECT Avoiding Post Hoc Reasoning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</dc:creator>
  <cp:lastModifiedBy>tech</cp:lastModifiedBy>
  <cp:revision>16</cp:revision>
  <dcterms:created xsi:type="dcterms:W3CDTF">2012-10-22T16:07:10Z</dcterms:created>
  <dcterms:modified xsi:type="dcterms:W3CDTF">2012-10-22T17:56:38Z</dcterms:modified>
</cp:coreProperties>
</file>