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D0DAD3-0D67-4D70-8BE0-3B3A41D134F3}" type="datetimeFigureOut">
              <a:rPr lang="en-US" smtClean="0"/>
              <a:pPr/>
              <a:t>9/10/2012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8F5479-8673-45C3-A848-2C4FCCA4280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851648" cy="18288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EDITING and PROOFREADING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438400"/>
            <a:ext cx="7854696" cy="3962400"/>
          </a:xfrm>
        </p:spPr>
        <p:txBody>
          <a:bodyPr>
            <a:normAutofit fontScale="85000" lnSpcReduction="20000"/>
          </a:bodyPr>
          <a:lstStyle/>
          <a:p>
            <a:r>
              <a:rPr lang="en-US" sz="4600" dirty="0" smtClean="0"/>
              <a:t>Editing for Punctuation,</a:t>
            </a:r>
          </a:p>
          <a:p>
            <a:r>
              <a:rPr lang="en-US" sz="4600" dirty="0" smtClean="0"/>
              <a:t>Sentence  Style,</a:t>
            </a:r>
          </a:p>
          <a:p>
            <a:r>
              <a:rPr lang="en-US" sz="4600" dirty="0" smtClean="0"/>
              <a:t>and Word Choice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DISCLAIMER:  These are the most commonly used and misused rules/guidelines….they are not intended to be all-inclusive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COMMAS – When to Use Them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Commas are used most often:</a:t>
            </a:r>
          </a:p>
          <a:p>
            <a:pPr lvl="1"/>
            <a:r>
              <a:rPr lang="en-US" dirty="0" smtClean="0"/>
              <a:t>To separate an introductory phrase or clause from the rest of the sentence</a:t>
            </a:r>
          </a:p>
          <a:p>
            <a:pPr lvl="1"/>
            <a:r>
              <a:rPr lang="en-US" dirty="0" smtClean="0"/>
              <a:t>To separate two independent clauses that are joined by a coordinating conjunction</a:t>
            </a:r>
          </a:p>
          <a:p>
            <a:pPr lvl="1"/>
            <a:r>
              <a:rPr lang="en-US" dirty="0" smtClean="0"/>
              <a:t>To separate items in a series</a:t>
            </a:r>
          </a:p>
          <a:p>
            <a:pPr lvl="1"/>
            <a:r>
              <a:rPr lang="en-US" dirty="0" smtClean="0"/>
              <a:t>To separate a nonrestrictive clause (clause that does not supply information essential to a sentence’s meaning)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COMMAS – </a:t>
            </a:r>
            <a:r>
              <a:rPr lang="en-US" sz="4400" dirty="0" smtClean="0"/>
              <a:t>When NOT to Use Them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Do NOT use a comma: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If a dependent clause </a:t>
            </a:r>
            <a:r>
              <a:rPr lang="en-US" i="1" dirty="0" smtClean="0"/>
              <a:t>follows</a:t>
            </a:r>
            <a:r>
              <a:rPr lang="en-US" dirty="0" smtClean="0"/>
              <a:t> an independent clause:</a:t>
            </a:r>
          </a:p>
          <a:p>
            <a:pPr lvl="1">
              <a:buNone/>
            </a:pPr>
            <a:r>
              <a:rPr lang="en-US" dirty="0" smtClean="0"/>
              <a:t>	She is the only daughter </a:t>
            </a:r>
            <a:r>
              <a:rPr lang="en-US" u="sng" dirty="0" smtClean="0"/>
              <a:t>although her father has six sons.</a:t>
            </a:r>
          </a:p>
          <a:p>
            <a:pPr lvl="1">
              <a:buNone/>
            </a:pPr>
            <a:endParaRPr lang="en-US" u="sng" dirty="0" smtClean="0"/>
          </a:p>
          <a:p>
            <a:pPr lvl="1"/>
            <a:r>
              <a:rPr lang="en-US" dirty="0" smtClean="0"/>
              <a:t>to set off a restrictive clause (essential to meaning):</a:t>
            </a:r>
          </a:p>
          <a:p>
            <a:pPr lvl="1">
              <a:buNone/>
            </a:pPr>
            <a:r>
              <a:rPr lang="en-US" dirty="0" smtClean="0"/>
              <a:t>	The child </a:t>
            </a:r>
            <a:r>
              <a:rPr lang="en-US" u="sng" dirty="0" smtClean="0"/>
              <a:t>who is overlooked</a:t>
            </a:r>
            <a:r>
              <a:rPr lang="en-US" dirty="0" smtClean="0"/>
              <a:t> is often the daughter.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Semicolons, like commas, separate certain elements of a sentence</a:t>
            </a:r>
          </a:p>
          <a:p>
            <a:r>
              <a:rPr lang="en-US" dirty="0" smtClean="0"/>
              <a:t>BUT, they separate only grammatically equivalent elements  - for example, two independent clauses</a:t>
            </a:r>
          </a:p>
          <a:p>
            <a:r>
              <a:rPr lang="en-US" dirty="0" smtClean="0"/>
              <a:t>In most cases, commas separate items in a series</a:t>
            </a:r>
          </a:p>
          <a:p>
            <a:r>
              <a:rPr lang="en-US" dirty="0" smtClean="0"/>
              <a:t>BUT, if one or more of the items in a series already include commas, separate the items with a semicolons:</a:t>
            </a:r>
          </a:p>
          <a:p>
            <a:pPr lvl="1"/>
            <a:r>
              <a:rPr lang="en-US" dirty="0" smtClean="0"/>
              <a:t>Orwell set his works in </a:t>
            </a:r>
            <a:r>
              <a:rPr lang="en-US" u="sng" dirty="0" smtClean="0"/>
              <a:t>Paris, France</a:t>
            </a:r>
            <a:r>
              <a:rPr lang="en-US" dirty="0" smtClean="0"/>
              <a:t>; </a:t>
            </a:r>
            <a:r>
              <a:rPr lang="en-US" u="sng" dirty="0" smtClean="0"/>
              <a:t>London, England</a:t>
            </a:r>
            <a:r>
              <a:rPr lang="en-US" dirty="0" smtClean="0"/>
              <a:t>; and </a:t>
            </a:r>
            <a:r>
              <a:rPr lang="en-US" u="sng" dirty="0" smtClean="0"/>
              <a:t>Moulmein, Burma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QUOTATION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Quotation marks are used to set off quoted speech or writing and titles of essays, stories, and poems</a:t>
            </a:r>
          </a:p>
          <a:p>
            <a:r>
              <a:rPr lang="en-US" dirty="0" smtClean="0"/>
              <a:t>Remember:</a:t>
            </a:r>
          </a:p>
          <a:p>
            <a:pPr lvl="1"/>
            <a:r>
              <a:rPr lang="en-US" dirty="0" smtClean="0"/>
              <a:t>Commas and periods are always placed before quotation marks</a:t>
            </a:r>
          </a:p>
          <a:p>
            <a:pPr lvl="1"/>
            <a:r>
              <a:rPr lang="en-US" dirty="0" smtClean="0"/>
              <a:t>Colons and semicolons are always placed after quotation marks</a:t>
            </a:r>
          </a:p>
          <a:p>
            <a:pPr lvl="1"/>
            <a:r>
              <a:rPr lang="en-US" dirty="0" smtClean="0"/>
              <a:t>Question marks and exclamation points can go either before or after quotation marks, depending on whether or not they are part of the quoted material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DASHES and 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Dashes are occasionally used to set off and emphasize information within a sentence, but use them in moderation</a:t>
            </a:r>
          </a:p>
          <a:p>
            <a:pPr lvl="1"/>
            <a:r>
              <a:rPr lang="en-US" dirty="0" smtClean="0"/>
              <a:t>Jessica Mitford wrote a scathing critique of the funeral industry – and touched off an uproar.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Colons are used to introduce lists, examples, and clarifications, and they should always be receded by a complete sentence.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SENTENCE STYLE and WORD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Eliminate </a:t>
            </a:r>
            <a:r>
              <a:rPr lang="en-US" dirty="0" smtClean="0"/>
              <a:t>awkward phrasing</a:t>
            </a:r>
          </a:p>
          <a:p>
            <a:r>
              <a:rPr lang="en-US" dirty="0" smtClean="0"/>
              <a:t>Be sure your sentences are </a:t>
            </a:r>
            <a:r>
              <a:rPr lang="en-US" i="1" dirty="0" smtClean="0"/>
              <a:t>concise – </a:t>
            </a:r>
            <a:r>
              <a:rPr lang="en-US" dirty="0" smtClean="0"/>
              <a:t>eliminate repetition/redundancy, delete empty words/expressions, cut what is not absolutely necessary</a:t>
            </a:r>
          </a:p>
          <a:p>
            <a:r>
              <a:rPr lang="en-US" dirty="0" smtClean="0"/>
              <a:t>Be sure sentences are varied – vary length, structure, and </a:t>
            </a:r>
            <a:r>
              <a:rPr lang="en-US" dirty="0" smtClean="0"/>
              <a:t>openings</a:t>
            </a:r>
          </a:p>
          <a:p>
            <a:pPr lvl="1"/>
            <a:r>
              <a:rPr lang="en-US" i="1" dirty="0" smtClean="0"/>
              <a:t>Simple</a:t>
            </a:r>
            <a:r>
              <a:rPr lang="en-US" dirty="0" smtClean="0"/>
              <a:t>,</a:t>
            </a:r>
            <a:r>
              <a:rPr lang="en-US" i="1" dirty="0" smtClean="0"/>
              <a:t> compound</a:t>
            </a:r>
            <a:r>
              <a:rPr lang="en-US" dirty="0" smtClean="0"/>
              <a:t>,</a:t>
            </a:r>
            <a:r>
              <a:rPr lang="en-US" i="1" dirty="0" smtClean="0"/>
              <a:t> complex </a:t>
            </a:r>
            <a:r>
              <a:rPr lang="en-US" dirty="0" smtClean="0"/>
              <a:t>sentences</a:t>
            </a:r>
            <a:endParaRPr lang="en-US" dirty="0" smtClean="0"/>
          </a:p>
          <a:p>
            <a:r>
              <a:rPr lang="en-US" dirty="0" smtClean="0"/>
              <a:t>Choose your words carefully – choose </a:t>
            </a:r>
            <a:r>
              <a:rPr lang="en-US" i="1" dirty="0" smtClean="0"/>
              <a:t>specific </a:t>
            </a:r>
            <a:r>
              <a:rPr lang="en-US" dirty="0" smtClean="0"/>
              <a:t>words that identify particular examples and </a:t>
            </a:r>
            <a:r>
              <a:rPr lang="en-US" dirty="0" smtClean="0"/>
              <a:t>details</a:t>
            </a:r>
          </a:p>
          <a:p>
            <a:pPr lvl="1"/>
            <a:r>
              <a:rPr lang="en-US" dirty="0" smtClean="0"/>
              <a:t>Avoid </a:t>
            </a:r>
            <a:r>
              <a:rPr lang="en-US" i="1" smtClean="0"/>
              <a:t>cliches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387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EDITING and PROOFREADING</vt:lpstr>
      <vt:lpstr>COMMAS – When to Use Them</vt:lpstr>
      <vt:lpstr>COMMAS – When NOT to Use Them</vt:lpstr>
      <vt:lpstr>SEMICOLONS</vt:lpstr>
      <vt:lpstr>QUOTATION MARKS</vt:lpstr>
      <vt:lpstr>DASHES and COLONS</vt:lpstr>
      <vt:lpstr>SENTENCE STYLE and WORD CHOICE</vt:lpstr>
    </vt:vector>
  </TitlesOfParts>
  <Company>Illini Bluffs CUSD 327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EDITING and PROOFREADING</dc:title>
  <dc:creator>tech</dc:creator>
  <cp:lastModifiedBy>tech</cp:lastModifiedBy>
  <cp:revision>16</cp:revision>
  <dcterms:created xsi:type="dcterms:W3CDTF">2012-09-05T15:54:58Z</dcterms:created>
  <dcterms:modified xsi:type="dcterms:W3CDTF">2012-09-10T16:44:15Z</dcterms:modified>
</cp:coreProperties>
</file>