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1"/>
          <p:cNvGrpSpPr/>
          <p:nvPr/>
        </p:nvGrpSpPr>
        <p:grpSpPr>
          <a:xfrm>
            <a:off x="0" y="0"/>
            <a:ext cx="9144000" cy="6400800"/>
            <a:chOff x="0" y="0"/>
            <a:chExt cx="9144000" cy="6400800"/>
          </a:xfrm>
        </p:grpSpPr>
        <p:sp>
          <p:nvSpPr>
            <p:cNvPr id="16" name="Rectangle 15"/>
            <p:cNvSpPr/>
            <p:nvPr/>
          </p:nvSpPr>
          <p:spPr>
            <a:xfrm>
              <a:off x="1828800" y="4572000"/>
              <a:ext cx="68580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0" y="0"/>
              <a:ext cx="9144000" cy="6400800"/>
              <a:chOff x="0" y="0"/>
              <a:chExt cx="9144000" cy="6400800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0"/>
                <a:ext cx="1828800" cy="64008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0" y="4572000"/>
                <a:ext cx="9144000" cy="18288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>
                <a:reflection blurRad="6350" stA="50000" endA="300" endPos="38500" dist="508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0" y="45720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553200"/>
            <a:ext cx="1676400" cy="228600"/>
          </a:xfrm>
        </p:spPr>
        <p:txBody>
          <a:bodyPr vert="horz" lIns="91440" tIns="45720" rIns="91440" bIns="45720" rtlCol="0" anchor="t" anchorCtr="0"/>
          <a:lstStyle>
            <a:lvl1pPr marL="0" algn="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D980CE2F-023E-4D2A-9997-9E41F1E5ED57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1553" y="6553200"/>
            <a:ext cx="1676400" cy="228600"/>
          </a:xfrm>
        </p:spPr>
        <p:txBody>
          <a:bodyPr anchor="t" anchorCtr="0"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70076" y="6553200"/>
            <a:ext cx="762000" cy="228600"/>
          </a:xfrm>
          <a:noFill/>
          <a:ln>
            <a:noFill/>
          </a:ln>
          <a:effectLst/>
        </p:spPr>
        <p:txBody>
          <a:bodyPr/>
          <a:lstStyle>
            <a:lvl1pPr algn="ctr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69EF5E8A-FCBE-49E8-9429-64FB44D4375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5867400"/>
            <a:ext cx="6570722" cy="457200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contourClr>
                <a:srgbClr val="DDDDDD"/>
              </a:contourClr>
            </a:sp3d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>
                    <a:alpha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648200"/>
            <a:ext cx="6553200" cy="1219200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0CE2F-023E-4D2A-9997-9E41F1E5ED57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F5E8A-FCBE-49E8-9429-64FB44D437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9144000" cy="6858000"/>
            <a:chOff x="-442912" y="457200"/>
            <a:chExt cx="9144000" cy="6858000"/>
          </a:xfrm>
        </p:grpSpPr>
        <p:sp>
          <p:nvSpPr>
            <p:cNvPr id="18" name="Rectangle 17"/>
            <p:cNvSpPr/>
            <p:nvPr/>
          </p:nvSpPr>
          <p:spPr>
            <a:xfrm>
              <a:off x="-442912" y="457200"/>
              <a:ext cx="9129712" cy="1676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872288" y="457200"/>
              <a:ext cx="1828800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872288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1" name="Oval 20"/>
            <p:cNvSpPr/>
            <p:nvPr/>
          </p:nvSpPr>
          <p:spPr>
            <a:xfrm>
              <a:off x="7367588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2298700"/>
            <a:ext cx="1447800" cy="38274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0"/>
            <a:ext cx="5943600" cy="3840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0CE2F-023E-4D2A-9997-9E41F1E5ED57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48600" y="533400"/>
            <a:ext cx="762000" cy="609600"/>
          </a:xfrm>
        </p:spPr>
        <p:txBody>
          <a:bodyPr/>
          <a:lstStyle/>
          <a:p>
            <a:fld id="{69EF5E8A-FCBE-49E8-9429-64FB44D437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0CE2F-023E-4D2A-9997-9E41F1E5ED57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F5E8A-FCBE-49E8-9429-64FB44D437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0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25146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28800" y="2514600"/>
              <a:ext cx="73152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667000"/>
            <a:ext cx="6629400" cy="114300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4495800"/>
            <a:ext cx="1524000" cy="205740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200000"/>
              </a:lnSpc>
              <a:buNone/>
              <a:defRPr sz="16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1152" y="6556248"/>
            <a:ext cx="1673352" cy="228600"/>
          </a:xfrm>
        </p:spPr>
        <p:txBody>
          <a:bodyPr/>
          <a:lstStyle/>
          <a:p>
            <a:fld id="{D980CE2F-023E-4D2A-9997-9E41F1E5ED57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2808" y="6556248"/>
            <a:ext cx="1673352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67656" y="6556248"/>
            <a:ext cx="762000" cy="228600"/>
          </a:xfr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69EF5E8A-FCBE-49E8-9429-64FB44D437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0CE2F-023E-4D2A-9997-9E41F1E5ED57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F5E8A-FCBE-49E8-9429-64FB44D437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91697"/>
            <a:ext cx="2971800" cy="639762"/>
          </a:xfrm>
        </p:spPr>
        <p:txBody>
          <a:bodyPr vert="horz" lIns="91440" tIns="45720" rIns="91440" bIns="45720" rtlCol="0" anchor="ctr" anchorCtr="0">
            <a:noAutofit/>
          </a:bodyPr>
          <a:lstStyle>
            <a:lvl1pPr marL="0" indent="0">
              <a:buNone/>
              <a:defRPr sz="22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47925" y="3137647"/>
            <a:ext cx="2971800" cy="299923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15000" y="2291697"/>
            <a:ext cx="2971800" cy="639762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2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15000" y="3137647"/>
            <a:ext cx="2971800" cy="300196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0CE2F-023E-4D2A-9997-9E41F1E5ED57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F5E8A-FCBE-49E8-9429-64FB44D437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0" y="0"/>
            <a:ext cx="9144000" cy="1676400"/>
            <a:chOff x="0" y="0"/>
            <a:chExt cx="9144000" cy="16764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91440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0CE2F-023E-4D2A-9997-9E41F1E5ED57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F5E8A-FCBE-49E8-9429-64FB44D437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9"/>
          <p:cNvGrpSpPr/>
          <p:nvPr/>
        </p:nvGrpSpPr>
        <p:grpSpPr>
          <a:xfrm>
            <a:off x="0" y="0"/>
            <a:ext cx="1828800" cy="1676400"/>
            <a:chOff x="457200" y="457200"/>
            <a:chExt cx="1828800" cy="1676400"/>
          </a:xfrm>
        </p:grpSpPr>
        <p:sp>
          <p:nvSpPr>
            <p:cNvPr id="8" name="Rectangle 7"/>
            <p:cNvSpPr/>
            <p:nvPr/>
          </p:nvSpPr>
          <p:spPr>
            <a:xfrm>
              <a:off x="457200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Oval 8"/>
            <p:cNvSpPr/>
            <p:nvPr/>
          </p:nvSpPr>
          <p:spPr>
            <a:xfrm>
              <a:off x="952500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0CE2F-023E-4D2A-9997-9E41F1E5ED57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F5E8A-FCBE-49E8-9429-64FB44D437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6624" y="2446991"/>
            <a:ext cx="5715000" cy="353119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90"/>
            <a:ext cx="1524000" cy="2362200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1400" b="1">
                <a:solidFill>
                  <a:srgbClr val="000000">
                    <a:alpha val="50196"/>
                  </a:srgb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0CE2F-023E-4D2A-9997-9E41F1E5ED57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F5E8A-FCBE-49E8-9429-64FB44D437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06624" y="2450592"/>
            <a:ext cx="5715000" cy="3529584"/>
          </a:xfrm>
          <a:noFill/>
          <a:ln w="101600" cmpd="sng">
            <a:miter lim="800000"/>
          </a:ln>
          <a:effectLst>
            <a:outerShdw blurRad="63500" sx="102000" sy="102000" algn="ctr" rotWithShape="0">
              <a:prstClr val="black">
                <a:alpha val="3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89"/>
            <a:ext cx="1527048" cy="2359152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50000"/>
              </a:lnSpc>
              <a:buNone/>
              <a:defRPr sz="14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0CE2F-023E-4D2A-9997-9E41F1E5ED57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F5E8A-FCBE-49E8-9429-64FB44D437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457200" y="0"/>
              <a:ext cx="86868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86000"/>
            <a:ext cx="6248400" cy="384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149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D980CE2F-023E-4D2A-9997-9E41F1E5ED57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400" y="533400"/>
            <a:ext cx="762000" cy="60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69EF5E8A-FCBE-49E8-9429-64FB44D4375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914400" rtl="0" eaLnBrk="1" latinLnBrk="0" hangingPunct="1">
        <a:spcBef>
          <a:spcPct val="0"/>
        </a:spcBef>
        <a:buNone/>
        <a:defRPr sz="4400" kern="1200" cap="small" spc="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1800"/>
        </a:spcBef>
        <a:buClr>
          <a:schemeClr val="accent1"/>
        </a:buClr>
        <a:buSzPct val="80000"/>
        <a:buFont typeface="Wingdings" pitchFamily="2" charset="2"/>
        <a:buChar char="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800"/>
        </a:spcBef>
        <a:buClr>
          <a:schemeClr val="accent2"/>
        </a:buClr>
        <a:buSzPct val="8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200"/>
        </a:spcBef>
        <a:buClr>
          <a:schemeClr val="accent3"/>
        </a:buClr>
        <a:buSzPct val="80000"/>
        <a:buFont typeface="Wingdings" pitchFamily="2" charset="2"/>
        <a:buChar char="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200"/>
        </a:spcBef>
        <a:buClr>
          <a:schemeClr val="accent4"/>
        </a:buClr>
        <a:buSzPct val="80000"/>
        <a:buFont typeface="Wingdings" pitchFamily="2" charset="2"/>
        <a:buChar char="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200"/>
        </a:spcBef>
        <a:buClr>
          <a:schemeClr val="accent5"/>
        </a:buClr>
        <a:buSzPct val="80000"/>
        <a:buFont typeface="Wingdings" pitchFamily="2" charset="2"/>
        <a:buChar char="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200"/>
        </a:spcBef>
        <a:buClr>
          <a:schemeClr val="accent6"/>
        </a:buClr>
        <a:buSzPct val="90000"/>
        <a:buFont typeface="Wingdings" pitchFamily="2" charset="2"/>
        <a:buChar char="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200"/>
        </a:spcBef>
        <a:buClr>
          <a:schemeClr val="accent1"/>
        </a:buClr>
        <a:buSzPct val="70000"/>
        <a:buFont typeface="Wingdings" pitchFamily="2" charset="2"/>
        <a:buChar char="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200"/>
        </a:spcBef>
        <a:buClr>
          <a:schemeClr val="accent3"/>
        </a:buClr>
        <a:buFont typeface="Courier New" pitchFamily="49" charset="0"/>
        <a:buChar char="o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2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Unit 1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PLOT, SETTING, and MOOD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FALLING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Shows the results of the decision/action that happened at the climax</a:t>
            </a:r>
          </a:p>
          <a:p>
            <a:r>
              <a:rPr lang="en-US" dirty="0" smtClean="0"/>
              <a:t>Tension eases as the conflict is resolved</a:t>
            </a:r>
          </a:p>
          <a:p>
            <a:r>
              <a:rPr lang="en-US" dirty="0" smtClean="0"/>
              <a:t>Questions for Analysis:</a:t>
            </a:r>
          </a:p>
          <a:p>
            <a:pPr lvl="1"/>
            <a:r>
              <a:rPr lang="en-US" dirty="0" smtClean="0"/>
              <a:t>What is the outcome of the main character’s decision or action?</a:t>
            </a:r>
          </a:p>
          <a:p>
            <a:pPr lvl="1"/>
            <a:r>
              <a:rPr lang="en-US" dirty="0" smtClean="0"/>
              <a:t>What steps does the main character take to resolve the conflict?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Reveals the final outcome of the story</a:t>
            </a:r>
          </a:p>
          <a:p>
            <a:r>
              <a:rPr lang="en-US" dirty="0" smtClean="0"/>
              <a:t>Ties up loose ends</a:t>
            </a:r>
          </a:p>
          <a:p>
            <a:r>
              <a:rPr lang="en-US" dirty="0" smtClean="0"/>
              <a:t>Questions for Analysis:</a:t>
            </a:r>
          </a:p>
          <a:p>
            <a:pPr lvl="1"/>
            <a:r>
              <a:rPr lang="en-US" dirty="0" smtClean="0"/>
              <a:t>How have the events and conflicts affected or changed the characters?</a:t>
            </a:r>
          </a:p>
          <a:p>
            <a:pPr lvl="1"/>
            <a:r>
              <a:rPr lang="en-US" dirty="0" smtClean="0"/>
              <a:t>Through the resolution, what message might the writer </a:t>
            </a:r>
            <a:r>
              <a:rPr lang="en-US" smtClean="0"/>
              <a:t>be suggesting?</a:t>
            </a: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C</a:t>
            </a:r>
            <a:r>
              <a:rPr lang="en-US" sz="2800" dirty="0" smtClean="0"/>
              <a:t>rucial to the overall meaning of a story</a:t>
            </a:r>
          </a:p>
          <a:p>
            <a:r>
              <a:rPr lang="en-US" sz="2800" dirty="0" smtClean="0"/>
              <a:t>TIME and PLACE  of a story</a:t>
            </a:r>
          </a:p>
          <a:p>
            <a:r>
              <a:rPr lang="en-US" sz="2800" dirty="0" smtClean="0"/>
              <a:t>Writers create setting through the following:</a:t>
            </a:r>
          </a:p>
          <a:p>
            <a:pPr lvl="1"/>
            <a:r>
              <a:rPr lang="en-US" sz="2400" dirty="0" smtClean="0"/>
              <a:t>Details that suggest </a:t>
            </a:r>
            <a:r>
              <a:rPr lang="en-US" sz="2400" i="1" dirty="0" smtClean="0"/>
              <a:t>time, year, season, </a:t>
            </a:r>
            <a:r>
              <a:rPr lang="en-US" sz="2400" dirty="0" smtClean="0"/>
              <a:t>or </a:t>
            </a:r>
            <a:r>
              <a:rPr lang="en-US" sz="2400" i="1" dirty="0" smtClean="0"/>
              <a:t>historical period</a:t>
            </a:r>
          </a:p>
          <a:p>
            <a:pPr lvl="1"/>
            <a:r>
              <a:rPr lang="en-US" sz="2400" dirty="0" smtClean="0"/>
              <a:t>Descriptions of </a:t>
            </a:r>
            <a:r>
              <a:rPr lang="en-US" sz="2400" i="1" dirty="0" smtClean="0"/>
              <a:t>characters, buildings, weather, </a:t>
            </a:r>
            <a:r>
              <a:rPr lang="en-US" sz="2400" dirty="0" smtClean="0"/>
              <a:t>and </a:t>
            </a:r>
            <a:r>
              <a:rPr lang="en-US" sz="2400" i="1" dirty="0" smtClean="0"/>
              <a:t>landscapes</a:t>
            </a: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 smtClean="0"/>
              <a:t>What effect does the SETTING have in literature?</a:t>
            </a:r>
          </a:p>
          <a:p>
            <a:pPr lvl="1"/>
            <a:r>
              <a:rPr lang="en-US" sz="2200" dirty="0" smtClean="0"/>
              <a:t>CREATES TENSION</a:t>
            </a:r>
          </a:p>
          <a:p>
            <a:pPr lvl="1"/>
            <a:r>
              <a:rPr lang="en-US" sz="2200" dirty="0" smtClean="0"/>
              <a:t>INFLUENCES CHARACTER</a:t>
            </a:r>
          </a:p>
          <a:p>
            <a:pPr lvl="1"/>
            <a:r>
              <a:rPr lang="en-US" sz="2200" dirty="0" smtClean="0"/>
              <a:t>HELPS CREATE MOOD</a:t>
            </a:r>
          </a:p>
          <a:p>
            <a:pPr lvl="1"/>
            <a:r>
              <a:rPr lang="en-US" sz="2200" dirty="0" smtClean="0"/>
              <a:t>SERVES AS A SYMBOL</a:t>
            </a:r>
            <a:endParaRPr lang="en-US" sz="2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mood?</a:t>
            </a:r>
          </a:p>
          <a:p>
            <a:pPr lvl="1"/>
            <a:r>
              <a:rPr lang="en-US" dirty="0" smtClean="0"/>
              <a:t>FEELING</a:t>
            </a:r>
          </a:p>
          <a:p>
            <a:pPr lvl="1"/>
            <a:r>
              <a:rPr lang="en-US" dirty="0" smtClean="0"/>
              <a:t>ATMOSPHERE</a:t>
            </a:r>
          </a:p>
          <a:p>
            <a:r>
              <a:rPr lang="en-US" dirty="0" smtClean="0"/>
              <a:t>How is mood created?</a:t>
            </a:r>
          </a:p>
          <a:p>
            <a:pPr lvl="1"/>
            <a:r>
              <a:rPr lang="en-US" dirty="0" smtClean="0"/>
              <a:t>USE of IMAGERY</a:t>
            </a:r>
          </a:p>
          <a:p>
            <a:pPr lvl="1"/>
            <a:r>
              <a:rPr lang="en-US" dirty="0" smtClean="0"/>
              <a:t>CHOICE OF WORDS and DETAILS (especially setting details)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PLOT and STORY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stories follow a PLOT, a series of scenes that traces a CONFLICT, or struggle between opposing forces</a:t>
            </a:r>
          </a:p>
          <a:p>
            <a:r>
              <a:rPr lang="en-US" dirty="0" smtClean="0"/>
              <a:t>Conflict can be INTERNAL (psychological) or EXTERNAL (physical)</a:t>
            </a:r>
          </a:p>
          <a:p>
            <a:r>
              <a:rPr lang="en-US" dirty="0" smtClean="0"/>
              <a:t>Most stories have a plot that follows expected stages….but not all fit into this framework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STAGES of a TYPICAL PLOT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EXPOSITION</a:t>
            </a:r>
          </a:p>
          <a:p>
            <a:r>
              <a:rPr lang="en-US" sz="3200" dirty="0" smtClean="0"/>
              <a:t>RISING ACTION</a:t>
            </a:r>
          </a:p>
          <a:p>
            <a:r>
              <a:rPr lang="en-US" sz="3200" dirty="0" smtClean="0"/>
              <a:t>CLIMAX</a:t>
            </a:r>
          </a:p>
          <a:p>
            <a:r>
              <a:rPr lang="en-US" sz="3200" dirty="0" smtClean="0"/>
              <a:t>FALLING ACTION</a:t>
            </a:r>
          </a:p>
          <a:p>
            <a:r>
              <a:rPr lang="en-US" sz="3200" dirty="0" smtClean="0"/>
              <a:t>RESOLUTION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EXPOSITION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Introduces the setting and characters</a:t>
            </a:r>
          </a:p>
          <a:p>
            <a:r>
              <a:rPr lang="en-US" dirty="0" smtClean="0"/>
              <a:t>Establishes mood</a:t>
            </a:r>
          </a:p>
          <a:p>
            <a:r>
              <a:rPr lang="en-US" dirty="0" smtClean="0"/>
              <a:t>May reveal the conflict or set the stage for it</a:t>
            </a:r>
          </a:p>
          <a:p>
            <a:r>
              <a:rPr lang="en-US" dirty="0" smtClean="0"/>
              <a:t>Questions for Analysis:</a:t>
            </a:r>
          </a:p>
          <a:p>
            <a:pPr lvl="1"/>
            <a:r>
              <a:rPr lang="en-US" dirty="0" smtClean="0"/>
              <a:t>What details establish the setting/create mood?</a:t>
            </a:r>
          </a:p>
          <a:p>
            <a:pPr lvl="1"/>
            <a:r>
              <a:rPr lang="en-US" dirty="0" smtClean="0"/>
              <a:t>What kind of person is the main character?</a:t>
            </a:r>
          </a:p>
          <a:p>
            <a:pPr lvl="1"/>
            <a:r>
              <a:rPr lang="en-US" dirty="0" smtClean="0"/>
              <a:t>What, if anything, is revealed about the conflict?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RISING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Complications arise as the main character struggles to resolve conflict</a:t>
            </a:r>
          </a:p>
          <a:p>
            <a:r>
              <a:rPr lang="en-US" dirty="0" smtClean="0"/>
              <a:t>“The plot thickens” as suspense builds</a:t>
            </a:r>
          </a:p>
          <a:p>
            <a:r>
              <a:rPr lang="en-US" dirty="0" smtClean="0"/>
              <a:t>Questions for Analysis:</a:t>
            </a:r>
          </a:p>
          <a:p>
            <a:pPr lvl="1"/>
            <a:r>
              <a:rPr lang="en-US" dirty="0" smtClean="0"/>
              <a:t>What is the central conflict?</a:t>
            </a:r>
          </a:p>
          <a:p>
            <a:pPr lvl="1"/>
            <a:r>
              <a:rPr lang="en-US" dirty="0" smtClean="0"/>
              <a:t>How do the characters respond to it?</a:t>
            </a:r>
          </a:p>
          <a:p>
            <a:pPr lvl="1"/>
            <a:r>
              <a:rPr lang="en-US" dirty="0" smtClean="0"/>
              <a:t>How does the conflict become more complicated?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CLIMAX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2286000"/>
            <a:ext cx="6248400" cy="4267200"/>
          </a:xfrm>
        </p:spPr>
        <p:txBody>
          <a:bodyPr>
            <a:normAutofit/>
          </a:bodyPr>
          <a:lstStyle/>
          <a:p>
            <a:r>
              <a:rPr lang="en-US" dirty="0" smtClean="0"/>
              <a:t>Turning point in the story (greatest suspense)</a:t>
            </a:r>
          </a:p>
          <a:p>
            <a:r>
              <a:rPr lang="en-US" dirty="0" smtClean="0"/>
              <a:t>Often, main character takes an action to clarify outcome of conflict</a:t>
            </a:r>
          </a:p>
          <a:p>
            <a:r>
              <a:rPr lang="en-US" dirty="0" smtClean="0"/>
              <a:t>Questions for Analysis:</a:t>
            </a:r>
          </a:p>
          <a:p>
            <a:pPr lvl="1"/>
            <a:r>
              <a:rPr lang="en-US" dirty="0" smtClean="0"/>
              <a:t>What decision or action has the main character made or taken?</a:t>
            </a:r>
          </a:p>
          <a:p>
            <a:pPr lvl="1"/>
            <a:r>
              <a:rPr lang="en-US" dirty="0" smtClean="0"/>
              <a:t>What impact might this decision have on characters or conflict?</a:t>
            </a:r>
          </a:p>
          <a:p>
            <a:pPr lvl="1"/>
            <a:r>
              <a:rPr lang="en-US" dirty="0" smtClean="0"/>
              <a:t>How might the conflict be resolved?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d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Mod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od">
      <a:fillStyleLst>
        <a:solidFill>
          <a:schemeClr val="phClr"/>
        </a:solidFill>
        <a:solidFill>
          <a:schemeClr val="phClr">
            <a:tint val="80000"/>
          </a:schemeClr>
        </a:solidFill>
        <a:solidFill>
          <a:schemeClr val="phClr">
            <a:shade val="30000"/>
            <a:satMod val="150000"/>
          </a:schemeClr>
        </a:solidFill>
      </a:fillStyleLst>
      <a:lnStyleLst>
        <a:ln w="9525" cap="flat" cmpd="sng" algn="ctr">
          <a:solidFill>
            <a:schemeClr val="phClr">
              <a:tint val="90000"/>
              <a:satMod val="105000"/>
            </a:schemeClr>
          </a:solidFill>
          <a:prstDash val="solid"/>
        </a:ln>
        <a:ln w="50800" cap="flat" cmpd="sng" algn="ctr">
          <a:solidFill>
            <a:schemeClr val="phClr">
              <a:tint val="90000"/>
            </a:schemeClr>
          </a:solidFill>
          <a:prstDash val="solid"/>
        </a:ln>
        <a:ln w="76200" cap="flat" cmpd="dbl" algn="ctr">
          <a:solidFill>
            <a:schemeClr val="phClr">
              <a:tint val="9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dist="25400" dir="5400000" sx="101000" sy="101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50800" dir="5400000" sx="101000" sy="101000" rotWithShape="0">
              <a:srgbClr val="000000">
                <a:alpha val="50000"/>
              </a:srgbClr>
            </a:outerShdw>
            <a:reflection blurRad="12700" stA="30000" endPos="30000" dist="508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5400000"/>
            </a:lightRig>
          </a:scene3d>
          <a:sp3d prstMaterial="softmetal">
            <a:bevelT w="63500" h="25400" prst="coolSlant"/>
          </a:sp3d>
        </a:effectStyle>
      </a:effectStyleLst>
      <a:bgFillStyleLst>
        <a:solidFill>
          <a:schemeClr val="phClr">
            <a:satMod val="125000"/>
          </a:schemeClr>
        </a:solidFill>
        <a:solidFill>
          <a:schemeClr val="phClr">
            <a:shade val="30000"/>
            <a:satMod val="150000"/>
          </a:schemeClr>
        </a:solidFill>
        <a:gradFill>
          <a:gsLst>
            <a:gs pos="0">
              <a:schemeClr val="phClr">
                <a:tint val="100000"/>
                <a:shade val="80000"/>
                <a:satMod val="135000"/>
              </a:schemeClr>
            </a:gs>
            <a:gs pos="55000">
              <a:schemeClr val="phClr">
                <a:tint val="70000"/>
                <a:shade val="100000"/>
                <a:satMod val="150000"/>
              </a:schemeClr>
            </a:gs>
            <a:gs pos="100000">
              <a:schemeClr val="phClr">
                <a:tint val="70000"/>
                <a:shade val="100000"/>
                <a:satMod val="15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</Template>
  <TotalTime>23</TotalTime>
  <Words>402</Words>
  <Application>Microsoft Office PowerPoint</Application>
  <PresentationFormat>On-screen Show (4:3)</PresentationFormat>
  <Paragraphs>65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Mod</vt:lpstr>
      <vt:lpstr>PLOT, SETTING, and MOOD</vt:lpstr>
      <vt:lpstr>SETTING</vt:lpstr>
      <vt:lpstr>SETTING</vt:lpstr>
      <vt:lpstr>MOOD</vt:lpstr>
      <vt:lpstr>PLOT and STORY ANALYSIS</vt:lpstr>
      <vt:lpstr>STAGES of a TYPICAL PLOT</vt:lpstr>
      <vt:lpstr>EXPOSITION </vt:lpstr>
      <vt:lpstr>RISING ACTION</vt:lpstr>
      <vt:lpstr>CLIMAX</vt:lpstr>
      <vt:lpstr>FALLING ACTION</vt:lpstr>
      <vt:lpstr>RESOLUTION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PLOT, SETTING, and MOOD</dc:title>
  <dc:creator>Gresham Family</dc:creator>
  <cp:lastModifiedBy>Gresham Family</cp:lastModifiedBy>
  <cp:revision>11</cp:revision>
  <dcterms:created xsi:type="dcterms:W3CDTF">2012-08-21T10:53:28Z</dcterms:created>
  <dcterms:modified xsi:type="dcterms:W3CDTF">2012-08-21T11:16:34Z</dcterms:modified>
</cp:coreProperties>
</file>