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980CE2F-023E-4D2A-9997-9E41F1E5ED57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69EF5E8A-FCBE-49E8-9429-64FB44D437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CE2F-023E-4D2A-9997-9E41F1E5ED57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5E8A-FCBE-49E8-9429-64FB44D43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CE2F-023E-4D2A-9997-9E41F1E5ED57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69EF5E8A-FCBE-49E8-9429-64FB44D43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CE2F-023E-4D2A-9997-9E41F1E5ED57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5E8A-FCBE-49E8-9429-64FB44D43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D980CE2F-023E-4D2A-9997-9E41F1E5ED57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69EF5E8A-FCBE-49E8-9429-64FB44D43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CE2F-023E-4D2A-9997-9E41F1E5ED57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5E8A-FCBE-49E8-9429-64FB44D43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CE2F-023E-4D2A-9997-9E41F1E5ED57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5E8A-FCBE-49E8-9429-64FB44D43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CE2F-023E-4D2A-9997-9E41F1E5ED57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5E8A-FCBE-49E8-9429-64FB44D43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CE2F-023E-4D2A-9997-9E41F1E5ED57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5E8A-FCBE-49E8-9429-64FB44D43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CE2F-023E-4D2A-9997-9E41F1E5ED57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5E8A-FCBE-49E8-9429-64FB44D43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CE2F-023E-4D2A-9997-9E41F1E5ED57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5E8A-FCBE-49E8-9429-64FB44D43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D980CE2F-023E-4D2A-9997-9E41F1E5ED57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69EF5E8A-FCBE-49E8-9429-64FB44D43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Unit 1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PLOT, SETTING, and MOOD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FALLING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Shows the results of the decision/action that happened at the climax</a:t>
            </a:r>
          </a:p>
          <a:p>
            <a:r>
              <a:rPr lang="en-US" dirty="0" smtClean="0"/>
              <a:t>Tension eases as the conflict is resolved</a:t>
            </a:r>
          </a:p>
          <a:p>
            <a:r>
              <a:rPr lang="en-US" dirty="0" smtClean="0"/>
              <a:t>Questions for Analysis:</a:t>
            </a:r>
          </a:p>
          <a:p>
            <a:pPr lvl="1"/>
            <a:r>
              <a:rPr lang="en-US" dirty="0" smtClean="0"/>
              <a:t>What is the outcome of the main character’s decision or action?</a:t>
            </a:r>
          </a:p>
          <a:p>
            <a:pPr lvl="1"/>
            <a:r>
              <a:rPr lang="en-US" dirty="0" smtClean="0"/>
              <a:t>What steps does the main character take to resolve the conflict?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Reveals the final outcome of the story</a:t>
            </a:r>
          </a:p>
          <a:p>
            <a:r>
              <a:rPr lang="en-US" dirty="0" smtClean="0"/>
              <a:t>Ties up loose ends</a:t>
            </a:r>
          </a:p>
          <a:p>
            <a:r>
              <a:rPr lang="en-US" dirty="0" smtClean="0"/>
              <a:t>Questions for Analysis:</a:t>
            </a:r>
          </a:p>
          <a:p>
            <a:pPr lvl="1"/>
            <a:r>
              <a:rPr lang="en-US" dirty="0" smtClean="0"/>
              <a:t>How have the events and conflicts affected or changed the characters?</a:t>
            </a:r>
          </a:p>
          <a:p>
            <a:pPr lvl="1"/>
            <a:r>
              <a:rPr lang="en-US" dirty="0" smtClean="0"/>
              <a:t>Through the resolution, what message might the writer </a:t>
            </a:r>
            <a:r>
              <a:rPr lang="en-US" smtClean="0"/>
              <a:t>be suggesting?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Crucial to the overall meaning of a story</a:t>
            </a:r>
          </a:p>
          <a:p>
            <a:r>
              <a:rPr lang="en-US" sz="2800" dirty="0" smtClean="0"/>
              <a:t>TIME and PLACE  of a story</a:t>
            </a:r>
          </a:p>
          <a:p>
            <a:r>
              <a:rPr lang="en-US" sz="2800" dirty="0" smtClean="0"/>
              <a:t>Writers create setting through the following:</a:t>
            </a:r>
          </a:p>
          <a:p>
            <a:pPr lvl="1"/>
            <a:r>
              <a:rPr lang="en-US" sz="2400" dirty="0" smtClean="0"/>
              <a:t>Details that suggest </a:t>
            </a:r>
            <a:r>
              <a:rPr lang="en-US" sz="2400" i="1" dirty="0" smtClean="0"/>
              <a:t>time, year, season, </a:t>
            </a:r>
            <a:r>
              <a:rPr lang="en-US" sz="2400" dirty="0" smtClean="0"/>
              <a:t>or </a:t>
            </a:r>
            <a:r>
              <a:rPr lang="en-US" sz="2400" i="1" dirty="0" smtClean="0"/>
              <a:t>historical period</a:t>
            </a:r>
          </a:p>
          <a:p>
            <a:pPr lvl="1"/>
            <a:r>
              <a:rPr lang="en-US" sz="2400" dirty="0" smtClean="0"/>
              <a:t>Descriptions of </a:t>
            </a:r>
            <a:r>
              <a:rPr lang="en-US" sz="2400" i="1" dirty="0" smtClean="0"/>
              <a:t>characters, buildings, weather, </a:t>
            </a:r>
            <a:r>
              <a:rPr lang="en-US" sz="2400" dirty="0" smtClean="0"/>
              <a:t>and </a:t>
            </a:r>
            <a:r>
              <a:rPr lang="en-US" sz="2400" i="1" dirty="0" smtClean="0"/>
              <a:t>landscapes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What effect does the SETTING have in literature?</a:t>
            </a:r>
          </a:p>
          <a:p>
            <a:pPr lvl="1"/>
            <a:r>
              <a:rPr lang="en-US" sz="2200" dirty="0" smtClean="0"/>
              <a:t>CREATES TENSION</a:t>
            </a:r>
          </a:p>
          <a:p>
            <a:pPr lvl="1"/>
            <a:r>
              <a:rPr lang="en-US" sz="2200" dirty="0" smtClean="0"/>
              <a:t>INFLUENCES CHARACTER</a:t>
            </a:r>
          </a:p>
          <a:p>
            <a:pPr lvl="1"/>
            <a:r>
              <a:rPr lang="en-US" sz="2200" dirty="0" smtClean="0"/>
              <a:t>HELPS CREATE MOOD</a:t>
            </a:r>
          </a:p>
          <a:p>
            <a:pPr lvl="1"/>
            <a:r>
              <a:rPr lang="en-US" sz="2200" dirty="0" smtClean="0"/>
              <a:t>SERVES AS A SYMBOL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mood?</a:t>
            </a:r>
          </a:p>
          <a:p>
            <a:pPr lvl="1"/>
            <a:r>
              <a:rPr lang="en-US" dirty="0" smtClean="0"/>
              <a:t>FEELING</a:t>
            </a:r>
          </a:p>
          <a:p>
            <a:pPr lvl="1"/>
            <a:r>
              <a:rPr lang="en-US" dirty="0" smtClean="0"/>
              <a:t>ATMOSPHERE</a:t>
            </a:r>
          </a:p>
          <a:p>
            <a:r>
              <a:rPr lang="en-US" dirty="0" smtClean="0"/>
              <a:t>How is mood created?</a:t>
            </a:r>
          </a:p>
          <a:p>
            <a:pPr lvl="1"/>
            <a:r>
              <a:rPr lang="en-US" dirty="0" smtClean="0"/>
              <a:t>USE of IMAGERY</a:t>
            </a:r>
          </a:p>
          <a:p>
            <a:pPr lvl="1"/>
            <a:r>
              <a:rPr lang="en-US" dirty="0" smtClean="0"/>
              <a:t>CHOICE OF WORDS and DETAILS (especially setting details)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PLOT and STORY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stories follow a PLOT, a series of scenes that traces a CONFLICT, or struggle between opposing forces</a:t>
            </a:r>
          </a:p>
          <a:p>
            <a:r>
              <a:rPr lang="en-US" dirty="0" smtClean="0"/>
              <a:t>Conflict can be INTERNAL (psychological) or EXTERNAL (physical)</a:t>
            </a:r>
          </a:p>
          <a:p>
            <a:r>
              <a:rPr lang="en-US" dirty="0" smtClean="0"/>
              <a:t>Most stories have a plot that follows expected stages….but not all fit into this framework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STAGES of a TYPICAL PLOT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EXPOSITION</a:t>
            </a:r>
          </a:p>
          <a:p>
            <a:r>
              <a:rPr lang="en-US" sz="3200" dirty="0" smtClean="0"/>
              <a:t>RISING ACTION</a:t>
            </a:r>
          </a:p>
          <a:p>
            <a:r>
              <a:rPr lang="en-US" sz="3200" dirty="0" smtClean="0"/>
              <a:t>CLIMAX</a:t>
            </a:r>
          </a:p>
          <a:p>
            <a:r>
              <a:rPr lang="en-US" sz="3200" dirty="0" smtClean="0"/>
              <a:t>FALLING ACTION</a:t>
            </a:r>
          </a:p>
          <a:p>
            <a:r>
              <a:rPr lang="en-US" sz="3200" dirty="0" smtClean="0"/>
              <a:t>RESOLUTION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EXPOSITION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Introduces the setting and characters</a:t>
            </a:r>
          </a:p>
          <a:p>
            <a:r>
              <a:rPr lang="en-US" dirty="0" smtClean="0"/>
              <a:t>Establishes mood</a:t>
            </a:r>
          </a:p>
          <a:p>
            <a:r>
              <a:rPr lang="en-US" dirty="0" smtClean="0"/>
              <a:t>May reveal the conflict or set the stage for it</a:t>
            </a:r>
          </a:p>
          <a:p>
            <a:r>
              <a:rPr lang="en-US" dirty="0" smtClean="0"/>
              <a:t>Questions for Analysis:</a:t>
            </a:r>
          </a:p>
          <a:p>
            <a:pPr lvl="1"/>
            <a:r>
              <a:rPr lang="en-US" dirty="0" smtClean="0"/>
              <a:t>What details establish the setting/create mood?</a:t>
            </a:r>
          </a:p>
          <a:p>
            <a:pPr lvl="1"/>
            <a:r>
              <a:rPr lang="en-US" dirty="0" smtClean="0"/>
              <a:t>What kind of person is the main character?</a:t>
            </a:r>
          </a:p>
          <a:p>
            <a:pPr lvl="1"/>
            <a:r>
              <a:rPr lang="en-US" dirty="0" smtClean="0"/>
              <a:t>What, if anything, is revealed about the conflict?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RISING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Complications arise as the main character struggles to resolve conflict</a:t>
            </a:r>
          </a:p>
          <a:p>
            <a:r>
              <a:rPr lang="en-US" dirty="0" smtClean="0"/>
              <a:t>“The plot thickens” as suspense builds</a:t>
            </a:r>
          </a:p>
          <a:p>
            <a:r>
              <a:rPr lang="en-US" dirty="0" smtClean="0"/>
              <a:t>Questions for Analysis:</a:t>
            </a:r>
          </a:p>
          <a:p>
            <a:pPr lvl="1"/>
            <a:r>
              <a:rPr lang="en-US" dirty="0" smtClean="0"/>
              <a:t>What is the central conflict?</a:t>
            </a:r>
          </a:p>
          <a:p>
            <a:pPr lvl="1"/>
            <a:r>
              <a:rPr lang="en-US" dirty="0" smtClean="0"/>
              <a:t>How do the characters respond to it?</a:t>
            </a:r>
          </a:p>
          <a:p>
            <a:pPr lvl="1"/>
            <a:r>
              <a:rPr lang="en-US" dirty="0" smtClean="0"/>
              <a:t>How does the conflict become more complicated?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86000"/>
            <a:ext cx="62484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Turning point in the story (greatest suspense)</a:t>
            </a:r>
          </a:p>
          <a:p>
            <a:r>
              <a:rPr lang="en-US" dirty="0" smtClean="0"/>
              <a:t>Often, main character takes an action to clarify outcome of conflict</a:t>
            </a:r>
          </a:p>
          <a:p>
            <a:r>
              <a:rPr lang="en-US" dirty="0" smtClean="0"/>
              <a:t>Questions for Analysis:</a:t>
            </a:r>
          </a:p>
          <a:p>
            <a:pPr lvl="1"/>
            <a:r>
              <a:rPr lang="en-US" dirty="0" smtClean="0"/>
              <a:t>What decision or action has the main character made or taken?</a:t>
            </a:r>
          </a:p>
          <a:p>
            <a:pPr lvl="1"/>
            <a:r>
              <a:rPr lang="en-US" dirty="0" smtClean="0"/>
              <a:t>What impact might this decision have on characters or conflict?</a:t>
            </a:r>
          </a:p>
          <a:p>
            <a:pPr lvl="1"/>
            <a:r>
              <a:rPr lang="en-US" dirty="0" smtClean="0"/>
              <a:t>How might the conflict be resolved?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488</TotalTime>
  <Words>402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Trebuchet MS</vt:lpstr>
      <vt:lpstr>Wingdings</vt:lpstr>
      <vt:lpstr>Mod</vt:lpstr>
      <vt:lpstr>PLOT, SETTING, and MOOD</vt:lpstr>
      <vt:lpstr>SETTING</vt:lpstr>
      <vt:lpstr>SETTING</vt:lpstr>
      <vt:lpstr>MOOD</vt:lpstr>
      <vt:lpstr>PLOT and STORY ANALYSIS</vt:lpstr>
      <vt:lpstr>STAGES of a TYPICAL PLOT</vt:lpstr>
      <vt:lpstr>EXPOSITION </vt:lpstr>
      <vt:lpstr>RISING ACTION</vt:lpstr>
      <vt:lpstr>CLIMAX</vt:lpstr>
      <vt:lpstr>FALLING ACTION</vt:lpstr>
      <vt:lpstr>RESOLUTION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PLOT, SETTING, and MOOD</dc:title>
  <dc:creator>Gresham Family</dc:creator>
  <cp:lastModifiedBy>Gresham, Teresa</cp:lastModifiedBy>
  <cp:revision>48</cp:revision>
  <dcterms:created xsi:type="dcterms:W3CDTF">2012-08-21T10:53:28Z</dcterms:created>
  <dcterms:modified xsi:type="dcterms:W3CDTF">2016-08-17T12:11:58Z</dcterms:modified>
</cp:coreProperties>
</file>